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263" r:id="rId9"/>
    <p:sldId id="270" r:id="rId10"/>
    <p:sldId id="271" r:id="rId11"/>
    <p:sldId id="272" r:id="rId12"/>
    <p:sldId id="269" r:id="rId13"/>
    <p:sldId id="268" r:id="rId1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ießhaber, Ute-Irene" initials="GU" lastIdx="2" clrIdx="0">
    <p:extLst>
      <p:ext uri="{19B8F6BF-5375-455C-9EA6-DF929625EA0E}">
        <p15:presenceInfo xmlns:p15="http://schemas.microsoft.com/office/powerpoint/2012/main" userId="Grießhaber, Ute-Ire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9T17:33:53.48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9T17:38:07.029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396AD-0E67-4528-8DDA-83DC2FDD7D2D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537C2-92FE-4445-82DF-02A41B0D72B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3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D628D-5073-4AE0-BEBB-0485F15131E4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B255C-3FB5-4820-971F-C8B0156AA5A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09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B255C-3FB5-4820-971F-C8B0156AA5A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35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C4BFDC-486E-45BF-AC3B-B89733C9678F}" type="datetimeFigureOut">
              <a:rPr lang="de-DE" smtClean="0"/>
              <a:pPr/>
              <a:t>10.01.2022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8ECF49-29AB-4434-B4A0-9D0510090C6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eet.jit.s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6093296"/>
            <a:ext cx="10153128" cy="568685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 </a:t>
            </a:r>
            <a:br>
              <a:rPr lang="de-DE" sz="3600" dirty="0"/>
            </a:br>
            <a:br>
              <a:rPr lang="de-DE" sz="275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de-DE" sz="2750" b="1">
                <a:solidFill>
                  <a:schemeClr val="bg1">
                    <a:lumMod val="95000"/>
                    <a:lumOff val="5000"/>
                  </a:schemeClr>
                </a:solidFill>
              </a:rPr>
              <a:t>     </a:t>
            </a:r>
            <a:r>
              <a:rPr lang="de-DE" sz="2700" b="1">
                <a:solidFill>
                  <a:schemeClr val="bg1">
                    <a:lumMod val="95000"/>
                    <a:lumOff val="5000"/>
                  </a:schemeClr>
                </a:solidFill>
              </a:rPr>
              <a:t>2022</a:t>
            </a:r>
            <a:r>
              <a:rPr lang="de-DE" sz="27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0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</a:t>
            </a:r>
            <a:r>
              <a:rPr lang="de-DE" sz="20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Informationen </a:t>
            </a:r>
            <a:r>
              <a:rPr lang="de-DE" sz="20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zur        </a:t>
            </a:r>
            <a:r>
              <a:rPr lang="de-DE" sz="2800" b="1">
                <a:solidFill>
                  <a:schemeClr val="bg1">
                    <a:lumMod val="95000"/>
                    <a:lumOff val="5000"/>
                  </a:schemeClr>
                </a:solidFill>
              </a:rPr>
              <a:t>Schulbereitschaft </a:t>
            </a:r>
            <a:endParaRPr lang="de-DE" sz="275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Lo_Eugen_Bolz_rgb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2656"/>
            <a:ext cx="7488832" cy="500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197977" cy="49971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de-DE" sz="9600" dirty="0"/>
              <a:t>Schulanmeldung: 	</a:t>
            </a:r>
            <a:r>
              <a:rPr lang="de-DE" sz="9600"/>
              <a:t>	22.02.2022 </a:t>
            </a:r>
            <a:endParaRPr lang="de-DE" sz="9600" dirty="0"/>
          </a:p>
          <a:p>
            <a:pPr>
              <a:lnSpc>
                <a:spcPct val="170000"/>
              </a:lnSpc>
            </a:pPr>
            <a:r>
              <a:rPr lang="de-DE" sz="9600" dirty="0"/>
              <a:t>Sommerferien: 		28.07.2022 - 10.9.2022 </a:t>
            </a:r>
          </a:p>
          <a:p>
            <a:pPr>
              <a:lnSpc>
                <a:spcPct val="170000"/>
              </a:lnSpc>
            </a:pPr>
            <a:r>
              <a:rPr lang="de-DE" sz="9600" dirty="0"/>
              <a:t>Einladung zum  1.  Elternabend und zur Einschulungsfeier: 					Versendung Mitte August 	</a:t>
            </a:r>
          </a:p>
          <a:p>
            <a:pPr>
              <a:lnSpc>
                <a:spcPct val="170000"/>
              </a:lnSpc>
            </a:pPr>
            <a:r>
              <a:rPr lang="de-DE" sz="9600" dirty="0"/>
              <a:t>erster Elternabend: 		13.9.2022, 18.30 Uhr ( Dienstag)</a:t>
            </a:r>
          </a:p>
          <a:p>
            <a:pPr>
              <a:lnSpc>
                <a:spcPct val="150000"/>
              </a:lnSpc>
            </a:pPr>
            <a:r>
              <a:rPr lang="de-DE" sz="9600" dirty="0"/>
              <a:t>Einschulungsfeier: 		15.9.2022, 13 Uhr (Donnerstag)</a:t>
            </a:r>
          </a:p>
          <a:p>
            <a:pPr>
              <a:lnSpc>
                <a:spcPct val="150000"/>
              </a:lnSpc>
            </a:pPr>
            <a:r>
              <a:rPr lang="de-DE" sz="9600" dirty="0"/>
              <a:t>1. Schultag:			16.9.2022</a:t>
            </a:r>
          </a:p>
          <a:p>
            <a:pPr>
              <a:lnSpc>
                <a:spcPct val="150000"/>
              </a:lnSpc>
            </a:pPr>
            <a:r>
              <a:rPr lang="de-DE" sz="9600" dirty="0"/>
              <a:t>Weitere Informationen finden Sie auf dem Flyer.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604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Unterrichtszeiten im </a:t>
            </a:r>
            <a:r>
              <a:rPr lang="de-DE" dirty="0" err="1"/>
              <a:t>Halbtag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sz="3200" dirty="0"/>
              <a:t>Zeitrahmen: </a:t>
            </a:r>
          </a:p>
          <a:p>
            <a:pPr>
              <a:lnSpc>
                <a:spcPct val="150000"/>
              </a:lnSpc>
              <a:buNone/>
            </a:pPr>
            <a:r>
              <a:rPr lang="de-DE" sz="3200" dirty="0"/>
              <a:t>	 Montag – Freitag 7.45 Uhr – 12.05 Uhr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3200" dirty="0"/>
              <a:t>    (offener Anfang ab 7.30 Uhr falls möglich)</a:t>
            </a:r>
          </a:p>
          <a:p>
            <a:pPr>
              <a:lnSpc>
                <a:spcPct val="150000"/>
              </a:lnSpc>
            </a:pPr>
            <a:r>
              <a:rPr lang="de-DE" sz="3200" dirty="0"/>
              <a:t>Stundentafel Klasse 1: 23 Wochenstunden á 45 min</a:t>
            </a:r>
          </a:p>
          <a:p>
            <a:pPr>
              <a:lnSpc>
                <a:spcPct val="150000"/>
              </a:lnSpc>
            </a:pPr>
            <a:r>
              <a:rPr lang="de-DE" sz="3200" dirty="0"/>
              <a:t>möglicherweise Donnerstag Nachmittagsunterricht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22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Unterrichtszeiten im Ganztag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/>
              <a:t>Zeitrahmen: </a:t>
            </a:r>
          </a:p>
          <a:p>
            <a:pPr>
              <a:lnSpc>
                <a:spcPct val="150000"/>
              </a:lnSpc>
              <a:buNone/>
            </a:pPr>
            <a:r>
              <a:rPr lang="de-DE" sz="2800" dirty="0"/>
              <a:t>	 Montag – Donnerstag 7.45 Uhr – 15.30 Uhr</a:t>
            </a:r>
          </a:p>
          <a:p>
            <a:pPr>
              <a:lnSpc>
                <a:spcPct val="150000"/>
              </a:lnSpc>
              <a:buNone/>
            </a:pPr>
            <a:r>
              <a:rPr lang="de-DE" sz="2800" dirty="0"/>
              <a:t>	 Freitag 7.45 Uhr – 12.05 Uhr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    offener Anfang ab 7.30 Uhr, falls möglich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Stundentafel Klasse 1: 23 Wochenstunden á 45 min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Mittagsband 12.05 Uhr – 14.00 Uhr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Gestaltung des Nachmittags mit Lernzeiten und Angeboten</a:t>
            </a:r>
          </a:p>
          <a:p>
            <a:pPr>
              <a:buNone/>
            </a:pPr>
            <a:r>
              <a:rPr lang="de-DE" sz="3600" dirty="0"/>
              <a:t>	</a:t>
            </a:r>
            <a:endParaRPr lang="de-DE" sz="3200" dirty="0"/>
          </a:p>
          <a:p>
            <a:pPr>
              <a:buNone/>
            </a:pPr>
            <a:endParaRPr lang="de-DE" sz="3200" dirty="0"/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de-DE" sz="5400" dirty="0"/>
              <a:t>	</a:t>
            </a:r>
            <a:r>
              <a:rPr lang="de-DE" sz="4700" dirty="0"/>
              <a:t>Wir wünschen Ihnen eine gute Zeit bis zum Schulbeginn Ihres Kindes!</a:t>
            </a:r>
          </a:p>
          <a:p>
            <a:pPr>
              <a:lnSpc>
                <a:spcPct val="160000"/>
              </a:lnSpc>
              <a:buNone/>
            </a:pPr>
            <a:r>
              <a:rPr lang="de-DE" sz="3200" dirty="0"/>
              <a:t>    </a:t>
            </a:r>
            <a:r>
              <a:rPr lang="de-DE" sz="2600" dirty="0"/>
              <a:t>Online Fragestunde: 01.02.2022, 18.30 Uhr</a:t>
            </a:r>
          </a:p>
          <a:p>
            <a:pPr>
              <a:lnSpc>
                <a:spcPct val="160000"/>
              </a:lnSpc>
              <a:buNone/>
            </a:pPr>
            <a:r>
              <a:rPr lang="de-DE" sz="2600" dirty="0"/>
              <a:t>     Link: </a:t>
            </a:r>
            <a:r>
              <a:rPr lang="de-DE" sz="2600" dirty="0">
                <a:hlinkClick r:id="rId2"/>
              </a:rPr>
              <a:t>https://meet.jit.si</a:t>
            </a:r>
            <a:r>
              <a:rPr lang="de-DE" sz="2600" dirty="0"/>
              <a:t> </a:t>
            </a:r>
          </a:p>
          <a:p>
            <a:pPr>
              <a:lnSpc>
                <a:spcPct val="160000"/>
              </a:lnSpc>
              <a:buNone/>
            </a:pPr>
            <a:r>
              <a:rPr lang="de-DE" sz="2600" dirty="0"/>
              <a:t>     Das Passwort erhalten Sie mit der Einladung für die Schulanmeldung.</a:t>
            </a:r>
          </a:p>
          <a:p>
            <a:pPr>
              <a:lnSpc>
                <a:spcPct val="160000"/>
              </a:lnSpc>
              <a:buNone/>
            </a:pPr>
            <a:r>
              <a:rPr lang="de-DE" sz="2600" dirty="0"/>
              <a:t>        </a:t>
            </a:r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Schulbereitschaft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5400600" cy="892696"/>
          </a:xfrm>
        </p:spPr>
        <p:txBody>
          <a:bodyPr/>
          <a:lstStyle/>
          <a:p>
            <a:pPr>
              <a:buNone/>
            </a:pPr>
            <a:r>
              <a:rPr lang="de-DE" sz="4000" dirty="0"/>
              <a:t>Was ist das eigentlich?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4714876" y="14285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!</a:t>
            </a:r>
            <a:r>
              <a:rPr lang="de-DE" sz="6000" dirty="0"/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143504" y="142852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2" y="3356992"/>
            <a:ext cx="77763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de-DE" sz="4000" dirty="0"/>
              <a:t>Was bringt mein Kind schon mit?</a:t>
            </a:r>
          </a:p>
          <a:p>
            <a:pPr>
              <a:lnSpc>
                <a:spcPct val="150000"/>
              </a:lnSpc>
              <a:buNone/>
            </a:pPr>
            <a:endParaRPr lang="de-DE" sz="3200" dirty="0"/>
          </a:p>
          <a:p>
            <a:pPr>
              <a:lnSpc>
                <a:spcPct val="150000"/>
              </a:lnSpc>
              <a:buNone/>
            </a:pPr>
            <a:r>
              <a:rPr lang="de-DE" sz="4000" dirty="0"/>
              <a:t>Ist mein Kind schulbereit?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500" y="24476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Schulbereitschaft umfasst folgende Bereiche: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294967295"/>
          </p:nvPr>
        </p:nvSpPr>
        <p:spPr>
          <a:xfrm>
            <a:off x="3671888" y="2133600"/>
            <a:ext cx="5472112" cy="43195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4800" dirty="0"/>
              <a:t>körperlich</a:t>
            </a:r>
          </a:p>
          <a:p>
            <a:pPr>
              <a:buNone/>
            </a:pPr>
            <a:endParaRPr lang="de-DE" sz="4800" dirty="0"/>
          </a:p>
          <a:p>
            <a:pPr>
              <a:buNone/>
            </a:pPr>
            <a:r>
              <a:rPr lang="de-DE" sz="4800" dirty="0"/>
              <a:t>geistig</a:t>
            </a:r>
          </a:p>
          <a:p>
            <a:pPr>
              <a:buNone/>
            </a:pPr>
            <a:endParaRPr lang="de-DE" sz="4800" dirty="0"/>
          </a:p>
          <a:p>
            <a:pPr>
              <a:buNone/>
            </a:pPr>
            <a:r>
              <a:rPr lang="de-DE" sz="4800" dirty="0"/>
              <a:t>sozial-emotional</a:t>
            </a:r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5067" y="191617"/>
            <a:ext cx="1331640" cy="88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data:image/jpeg;base64,/9j/4AAQSkZJRgABAQAAAQABAAD/2wCEAAkGBxQQEhUUEhQPFRIQEBIXFBYSEhUVGhYSHBUXFxURFhQYHCgkGBomHRQaITEtJSkrLy4uFyAzODM4NygwOisBCgoKBQUFDgUFDisZExkrKysrKysrKysrKysrKysrKysrKysrKysrKysrKysrKysrKysrKysrKysrKysrKysrK//AABEIAKAAoAMBIgACEQEDEQH/xAAcAAABBAMBAAAAAAAAAAAAAAAAAwQFBwIGCAH/xABIEAACAQMBBQUFBAMLDQAAAAABAgADBBESBQcTITEGQVGBkQgiYXGhIzJCUjNiohRygoOSsbKzwcLwFhclNENEY3N0hMPE0f/EABQBAQAAAAAAAAAAAAAAAAAAAAD/xAAUEQEAAAAAAAAAAAAAAAAAAAAA/9oADAMBAAIRAxEAPwCxwJmEggjhEgIilMuBHaUoqKUBhwIcCSHChwoEfwYcGap2+3k0NlOKIptXrkZZFcUwinpqfSeZ8Md01/ZW/C3dwte2q0VPV0qiqB8SuhTj5ZgWXwIcCObS5p1qYq03R6TDIdSCuPHPdFFwehEBlwIcCP2QDr3AnyHUz3hQI/gQ4EkOFDhQI/gQ4EkOFDhQI/gzA0pJGlEmpwGBSYER26Ru4gZUhHtJZCbU2kLakahCk9FDsyKW8C4VtPzIkbsLePZ3NwtvqNOo+AmplIL99PUOQbw5kHPjygbvTSKhJ6ixUCAkViL11UkH8IyegAGMkknoAMeojHtTdcGmjt+jWsvE7sLzxn4Zx6zW+3W21tEa5ISrQOQQHXkzUtIBQ/eBK0yMfrZ7oHN/aTaZurqvXJY8avUZdXXQWOhfJcDykbmBnkDc+wvagWzaKoqFCV0tS4PEXHQKaq/H8wxLk7N9oFu7qjRtk9ynmtXd6q1KnJCFRuHlU5t3Ejw78c0r1/wfpLQ7C9u7m2Tg2tKyKkaiCjq3LqzcPJI59/SBfe1roUdJxkharaR1YKmMDxyzIvzYRXZSngpk6iF06vzafd1eeM+c03Y1StevxC1R6jBQDwhSoW4HPWqszPVcE5GcAkKSBgY363oCmioowqKqqPBQMAeggeaIaIriRnaDb9vYUjVuaqU054z1Y/lRRzY/KA+0Q0TT+yfbtdo1QKafZ1FJUDBZAPxVm1cie5QuBz94926wECkSdI7IiNQQGFVYzqiSNUSPriAjWtFrIUdVYH8yK4B8dLAjPlNL2nuZtLly/GuKbNjIRaITyRUGPWb3byQowK2G7K/t/wDUdr3KgYxTrBio8wxH7MgtsW3ai1GRWqVlGedAUqnL96Uz6CXikVECgLTeftimjJXseOMYbi2tZeWMFXA5HzEg/wDLZ6bK9LZFnTq0x9mxo1n4Z6qyKxwuPh/ZOnZg6Z7yPkYHGu0drVXVqdVKYzULrmnpalnmUpnqqHI5dOQxIoy8vaR2WAtpXUdGrUnY5JOQr0xk+Gl/WUZAJI7Is67tmjRq1SmCQlJ3wO5vdGR05GK9k7U1r22pq2hnuaQVufutrGG5EHkfAidN2fZW3uCKj0+Dd0shqlu3CbJ5FiUAByVIPLnjpzgVZs/t/ty3pFDZ3LooOl6tvcMyoPGoRlseLZPjG1ttftJdsXpi8UL1+yWkuO/HEAz5Zl/0LJ0ABuKrAD8S0unxISZ2oIpqoz0IU+C5Ok+mIFOp2F7Q3P6faPDH6tw45fxQEkNn7iqJbXeXlzXfIJ0qKef1SzF2PkRLcRMAAdAAB8plAitgdn6NjTFOgKioAAFaq7gD4BjgSVhCBiYk8VMSeA0rSPuJIVpH3EAt5IUZH28kKMB2kVESSKiBlCEIFPe0nWItLVO5rlmPzWmQP6ZnPsvP2lNocrShgYJq1Se/lhFA9T9JRkB9sK+/c1zQrEEihcUqhA7wjhsfSdn0Ap99cEPhsjoQQMEegnEU7O7L2D21pQo1XFR6VFFLgYBwMch8uXlAknpA9Rn/AB4TLE9hAIQhAIQhAxMSeKmJPAaVpH3EkK0j7iAW8kKMj7eSFGA7SKiJJFRAygYQgc6+0Zeh76jTGc0bb3vmzkj6CVNN13x3hq7XueeRTZEHyVF5epM1jZ2yK1wtRqNN3FCmalUr+Cn+YwGM7P7L3XGs7eoTqNS2oknxbQM/WcYTrHc/cmpsi1J/DTKeSsRA3KEIQCEIQCEIQMTEnipiTwGlaR9xJCtI+4gFvJCjI+3khRgO0ioiSRUQMoQgYHI+9Wnp2teD/j59VU/2y0/Z+2CGsLuo4OL1+D/FqjAkedVh/BErLe+f9MXn/MT+qSX1uYtuHsi2H5hUf+U7GBy1d2zUnem4w9N2Rh4MpII9ROqdztLTsi1+KMfVyZz1vRthS2reKvT90FvNgHP1Yzo/daMbJsv+mX+cwNqhCEAhCEAhCEDExJ4qYk8BpWkfcSQrSPuIBbyQoyPt5IUYDtIqIkkVEDKeE4nshe2t1wbC6f8ALa1vUoRn6wOSO0O0Td3devz+3r1HHyLHSvpgTrnsds02tjbUDnNK3pq2Rg6tOWB8yZyj2Hs2r7QtKajJa6ok/vVcMx8lUnynY0DmDfpspqG1KlQj3bpEqIc5zhQh+WCstvcTtc3Gy0VutrUej0x7oAZfnycTSfaWpYq2TfmpV19GQ/3pI+zTcZpXqfkq0G/lK4/8cC6YQhAIQhAIQhAxMSeKmJPAaVpH3EkK0j7iAW8kKMj7eSFGA7SKiJJFRAymqb1amnZN58bcj1IE2uaNvqraNkXH63DX1dRApvcLaCptZCRnhUar/I4Cj+lOnZzh7O1dV2jUU/eqWr6fJlJ+k6PgUV7TCe/Yt4rdD0NE/wB6KezL/v8A/wBn/wCxHvtKW4NtaVPxJcVEHyZAT/ViMPZnqDVfrkaiLQgeIBrgn9oesC84QhAIQhAIQhAxMSeKmJPAaVpH3EkK0j7iB5QMkKRkbSMe02gP6ZiwMaI8VDwF8zQ99uzGuNlVdBANBkqkE4yq/eHoc+U3fXNc3jUXq7Mu0pqzO1u2FUZJ6EgAdTgQKm9nLZIqXVxcFjm2pU0VfHi68sT8BS/a+E6BlCezdWYVbxQPs2pUGZvB1Zwi5+Idz/Bl7aoGhb89m062y3eoxU21RalMgZy5ygpn4HX/ADSD9nLZiLaV7jH2lWvwyfCmighR4c3J9PCP9/aVqlhTp0KdWpruk4gpozHSFYjIA6asekW3HbFuLKwcXCGm1a4aoiMMMEKIuWX8OSvSBZOYZiWuGuArmGYlrhrgK5hmJa4aoChMRqGBeJVHgJVjI+uY7qtGVYwKKud8F4GUolBQiaXDAsHcHnUHTT8ucxst8t+h99bZxnJGgry7xkGV05yT8SZjAt2lv0rjObSgTq5YqOMLz908jk9OfwPLw8Tfrce5m1oZD5qYdhrTH3VyDoPx59OkqTMIF00N/JCDXZBqmTnTcaVx3HnTJz/8kJeb7L51qqqUKZqEcNlBJpL3gZ5OT4keUrHM8gW1/nzuQRi2tgORf3nyzYwxyMYyefTzkNfb39oVadVNVNOMV0tTUq1IDqEYHv8AjK+hA3XZG9PaVtT4a1g4BJBrLrYZ6jUeZHzkndb6dougVf3Ojd7rT5np3EkDp9ZW8IFmbS3031VFWmtGi4qBi6AnUg6UyrZ5Z6nrEqu+naR6G2X5UvpzMrmeQLTsd+N6v6Sla1On4WTHXJ5Hv5ekVrb9Ls/dt7Ven5z8+/vlUQgb/db4dpuCNdFc55pSAIBBGM5+P0EjdkbxdoUKlNmua9REqKzo751qD7yEkEgEcpqUIFpXO+u7Ny1REpcABwlFgehYFXdgclwB3cuZi3a3fG1zQehb0WpcWkqmqap1KTjWFUDp1AOfj8JU8IG7bJ3lXVK6FxVPFzTVXTVoD6VZUYnBwfePdHtDezdipVZwhStnSo/2XuuF0HvOWUknroleT0C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2" name="AutoShape 4" descr="data:image/jpeg;base64,/9j/4AAQSkZJRgABAQAAAQABAAD/2wCEAAkGBxQQEhUUEhQPFRIQEBIXFBYSEhUVGhYSHBUXFxURFhQYHCgkGBomHRQaITEtJSkrLy4uFyAzODM4NygwOisBCgoKBQUFDgUFDisZExkrKysrKysrKysrKysrKysrKysrKysrKysrKysrKysrKysrKysrKysrKysrKysrKysrK//AABEIAKAAoAMBIgACEQEDEQH/xAAcAAABBAMBAAAAAAAAAAAAAAAAAwQFBwIGCAH/xABIEAACAQMBBQUFBAMLDQAAAAABAgADBBESBQcTITEGQVGBkQgiYXGhIzJCUjNiohRygoOSsbKzwcLwFhclNENEY3N0hMPE0f/EABQBAQAAAAAAAAAAAAAAAAAAAAD/xAAUEQEAAAAAAAAAAAAAAAAAAAAA/9oADAMBAAIRAxEAPwCxwJmEggjhEgIilMuBHaUoqKUBhwIcCSHChwoEfwYcGap2+3k0NlOKIptXrkZZFcUwinpqfSeZ8Md01/ZW/C3dwte2q0VPV0qiqB8SuhTj5ZgWXwIcCObS5p1qYq03R6TDIdSCuPHPdFFwehEBlwIcCP2QDr3AnyHUz3hQI/gQ4EkOFDhQI/gQ4EkOFDhQI/gzA0pJGlEmpwGBSYER26Ru4gZUhHtJZCbU2kLakahCk9FDsyKW8C4VtPzIkbsLePZ3NwtvqNOo+AmplIL99PUOQbw5kHPjygbvTSKhJ6ixUCAkViL11UkH8IyegAGMkknoAMeojHtTdcGmjt+jWsvE7sLzxn4Zx6zW+3W21tEa5ISrQOQQHXkzUtIBQ/eBK0yMfrZ7oHN/aTaZurqvXJY8avUZdXXQWOhfJcDykbmBnkDc+wvagWzaKoqFCV0tS4PEXHQKaq/H8wxLk7N9oFu7qjRtk9ynmtXd6q1KnJCFRuHlU5t3Ejw78c0r1/wfpLQ7C9u7m2Tg2tKyKkaiCjq3LqzcPJI59/SBfe1roUdJxkharaR1YKmMDxyzIvzYRXZSngpk6iF06vzafd1eeM+c03Y1StevxC1R6jBQDwhSoW4HPWqszPVcE5GcAkKSBgY363oCmioowqKqqPBQMAeggeaIaIriRnaDb9vYUjVuaqU054z1Y/lRRzY/KA+0Q0TT+yfbtdo1QKafZ1FJUDBZAPxVm1cie5QuBz94926wECkSdI7IiNQQGFVYzqiSNUSPriAjWtFrIUdVYH8yK4B8dLAjPlNL2nuZtLly/GuKbNjIRaITyRUGPWb3byQowK2G7K/t/wDUdr3KgYxTrBio8wxH7MgtsW3ai1GRWqVlGedAUqnL96Uz6CXikVECgLTeftimjJXseOMYbi2tZeWMFXA5HzEg/wDLZ6bK9LZFnTq0x9mxo1n4Z6qyKxwuPh/ZOnZg6Z7yPkYHGu0drVXVqdVKYzULrmnpalnmUpnqqHI5dOQxIoy8vaR2WAtpXUdGrUnY5JOQr0xk+Gl/WUZAJI7Is67tmjRq1SmCQlJ3wO5vdGR05GK9k7U1r22pq2hnuaQVufutrGG5EHkfAidN2fZW3uCKj0+Dd0shqlu3CbJ5FiUAByVIPLnjpzgVZs/t/ty3pFDZ3LooOl6tvcMyoPGoRlseLZPjG1ttftJdsXpi8UL1+yWkuO/HEAz5Zl/0LJ0ABuKrAD8S0unxISZ2oIpqoz0IU+C5Ok+mIFOp2F7Q3P6faPDH6tw45fxQEkNn7iqJbXeXlzXfIJ0qKef1SzF2PkRLcRMAAdAAB8plAitgdn6NjTFOgKioAAFaq7gD4BjgSVhCBiYk8VMSeA0rSPuJIVpH3EAt5IUZH28kKMB2kVESSKiBlCEIFPe0nWItLVO5rlmPzWmQP6ZnPsvP2lNocrShgYJq1Se/lhFA9T9JRkB9sK+/c1zQrEEihcUqhA7wjhsfSdn0Ap99cEPhsjoQQMEegnEU7O7L2D21pQo1XFR6VFFLgYBwMch8uXlAknpA9Rn/AB4TLE9hAIQhAIQhAxMSeKmJPAaVpH3EkK0j7iAW8kKMj7eSFGA7SKiJJFRAygYQgc6+0Zeh76jTGc0bb3vmzkj6CVNN13x3hq7XueeRTZEHyVF5epM1jZ2yK1wtRqNN3FCmalUr+Cn+YwGM7P7L3XGs7eoTqNS2oknxbQM/WcYTrHc/cmpsi1J/DTKeSsRA3KEIQCEIQCEIQMTEnipiTwGlaR9xJCtI+4gFvJCjI+3khRgO0ioiSRUQMoQgYHI+9Wnp2teD/j59VU/2y0/Z+2CGsLuo4OL1+D/FqjAkedVh/BErLe+f9MXn/MT+qSX1uYtuHsi2H5hUf+U7GBy1d2zUnem4w9N2Rh4MpII9ROqdztLTsi1+KMfVyZz1vRthS2reKvT90FvNgHP1Yzo/daMbJsv+mX+cwNqhCEAhCEAhCEDExJ4qYk8BpWkfcSQrSPuIBbyQoyPt5IUYDtIqIkkVEDKeE4nshe2t1wbC6f8ALa1vUoRn6wOSO0O0Td3devz+3r1HHyLHSvpgTrnsds02tjbUDnNK3pq2Rg6tOWB8yZyj2Hs2r7QtKajJa6ok/vVcMx8lUnynY0DmDfpspqG1KlQj3bpEqIc5zhQh+WCstvcTtc3Gy0VutrUej0x7oAZfnycTSfaWpYq2TfmpV19GQ/3pI+zTcZpXqfkq0G/lK4/8cC6YQhAIQhAIQhAxMSeKmJPAaVpH3EkK0j7iAW8kKMj7eSFGA7SKiJJFRAymqb1amnZN58bcj1IE2uaNvqraNkXH63DX1dRApvcLaCptZCRnhUar/I4Cj+lOnZzh7O1dV2jUU/eqWr6fJlJ+k6PgUV7TCe/Yt4rdD0NE/wB6KezL/v8A/wBn/wCxHvtKW4NtaVPxJcVEHyZAT/ViMPZnqDVfrkaiLQgeIBrgn9oesC84QhAIQhAIQhAxMSeKmJPAaVpH3EkK0j7iB5QMkKRkbSMe02gP6ZiwMaI8VDwF8zQ99uzGuNlVdBANBkqkE4yq/eHoc+U3fXNc3jUXq7Mu0pqzO1u2FUZJ6EgAdTgQKm9nLZIqXVxcFjm2pU0VfHi68sT8BS/a+E6BlCezdWYVbxQPs2pUGZvB1Zwi5+Idz/Bl7aoGhb89m062y3eoxU21RalMgZy5ygpn4HX/ADSD9nLZiLaV7jH2lWvwyfCmighR4c3J9PCP9/aVqlhTp0KdWpruk4gpozHSFYjIA6asekW3HbFuLKwcXCGm1a4aoiMMMEKIuWX8OSvSBZOYZiWuGuArmGYlrhrgK5hmJa4aoChMRqGBeJVHgJVjI+uY7qtGVYwKKud8F4GUolBQiaXDAsHcHnUHTT8ucxst8t+h99bZxnJGgry7xkGV05yT8SZjAt2lv0rjObSgTq5YqOMLz908jk9OfwPLw8Tfrce5m1oZD5qYdhrTH3VyDoPx59OkqTMIF00N/JCDXZBqmTnTcaVx3HnTJz/8kJeb7L51qqqUKZqEcNlBJpL3gZ5OT4keUrHM8gW1/nzuQRi2tgORf3nyzYwxyMYyefTzkNfb39oVadVNVNOMV0tTUq1IDqEYHv8AjK+hA3XZG9PaVtT4a1g4BJBrLrYZ6jUeZHzkndb6dougVf3Ojd7rT5np3EkDp9ZW8IFmbS3031VFWmtGi4qBi6AnUg6UyrZ5Z6nrEqu+naR6G2X5UvpzMrmeQLTsd+N6v6Sla1On4WTHXJ5Hv5ekVrb9Ls/dt7Ven5z8+/vlUQgb/db4dpuCNdFc55pSAIBBGM5+P0EjdkbxdoUKlNmua9REqKzo751qD7yEkEgEcpqUIFpXO+u7Ny1REpcABwlFgehYFXdgclwB3cuZi3a3fG1zQehb0WpcWkqmqap1KTjWFUDp1AOfj8JU8IG7bJ3lXVK6FxVPFzTVXTVoD6VZUYnBwfePdHtDezdipVZwhStnSo/2XuuF0HvOWUknroleT0C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4" name="AutoShape 6" descr="data:image/jpeg;base64,/9j/4AAQSkZJRgABAQAAAQABAAD/2wCEAAkGBxQQEhUUEhQPFRIQEBIXFBYSEhUVGhYSHBUXFxURFhQYHCgkGBomHRQaITEtJSkrLy4uFyAzODM4NygwOisBCgoKBQUFDgUFDisZExkrKysrKysrKysrKysrKysrKysrKysrKysrKysrKysrKysrKysrKysrKysrKysrKysrK//AABEIAKAAoAMBIgACEQEDEQH/xAAcAAABBAMBAAAAAAAAAAAAAAAAAwQFBwIGCAH/xABIEAACAQMBBQUFBAMLDQAAAAABAgADBBESBQcTITEGQVGBkQgiYXGhIzJCUjNiohRygoOSsbKzwcLwFhclNENEY3N0hMPE0f/EABQBAQAAAAAAAAAAAAAAAAAAAAD/xAAUEQEAAAAAAAAAAAAAAAAAAAAA/9oADAMBAAIRAxEAPwCxwJmEggjhEgIilMuBHaUoqKUBhwIcCSHChwoEfwYcGap2+3k0NlOKIptXrkZZFcUwinpqfSeZ8Md01/ZW/C3dwte2q0VPV0qiqB8SuhTj5ZgWXwIcCObS5p1qYq03R6TDIdSCuPHPdFFwehEBlwIcCP2QDr3AnyHUz3hQI/gQ4EkOFDhQI/gQ4EkOFDhQI/gzA0pJGlEmpwGBSYER26Ru4gZUhHtJZCbU2kLakahCk9FDsyKW8C4VtPzIkbsLePZ3NwtvqNOo+AmplIL99PUOQbw5kHPjygbvTSKhJ6ixUCAkViL11UkH8IyegAGMkknoAMeojHtTdcGmjt+jWsvE7sLzxn4Zx6zW+3W21tEa5ISrQOQQHXkzUtIBQ/eBK0yMfrZ7oHN/aTaZurqvXJY8avUZdXXQWOhfJcDykbmBnkDc+wvagWzaKoqFCV0tS4PEXHQKaq/H8wxLk7N9oFu7qjRtk9ynmtXd6q1KnJCFRuHlU5t3Ejw78c0r1/wfpLQ7C9u7m2Tg2tKyKkaiCjq3LqzcPJI59/SBfe1roUdJxkharaR1YKmMDxyzIvzYRXZSngpk6iF06vzafd1eeM+c03Y1StevxC1R6jBQDwhSoW4HPWqszPVcE5GcAkKSBgY363oCmioowqKqqPBQMAeggeaIaIriRnaDb9vYUjVuaqU054z1Y/lRRzY/KA+0Q0TT+yfbtdo1QKafZ1FJUDBZAPxVm1cie5QuBz94926wECkSdI7IiNQQGFVYzqiSNUSPriAjWtFrIUdVYH8yK4B8dLAjPlNL2nuZtLly/GuKbNjIRaITyRUGPWb3byQowK2G7K/t/wDUdr3KgYxTrBio8wxH7MgtsW3ai1GRWqVlGedAUqnL96Uz6CXikVECgLTeftimjJXseOMYbi2tZeWMFXA5HzEg/wDLZ6bK9LZFnTq0x9mxo1n4Z6qyKxwuPh/ZOnZg6Z7yPkYHGu0drVXVqdVKYzULrmnpalnmUpnqqHI5dOQxIoy8vaR2WAtpXUdGrUnY5JOQr0xk+Gl/WUZAJI7Is67tmjRq1SmCQlJ3wO5vdGR05GK9k7U1r22pq2hnuaQVufutrGG5EHkfAidN2fZW3uCKj0+Dd0shqlu3CbJ5FiUAByVIPLnjpzgVZs/t/ty3pFDZ3LooOl6tvcMyoPGoRlseLZPjG1ttftJdsXpi8UL1+yWkuO/HEAz5Zl/0LJ0ABuKrAD8S0unxISZ2oIpqoz0IU+C5Ok+mIFOp2F7Q3P6faPDH6tw45fxQEkNn7iqJbXeXlzXfIJ0qKef1SzF2PkRLcRMAAdAAB8plAitgdn6NjTFOgKioAAFaq7gD4BjgSVhCBiYk8VMSeA0rSPuJIVpH3EAt5IUZH28kKMB2kVESSKiBlCEIFPe0nWItLVO5rlmPzWmQP6ZnPsvP2lNocrShgYJq1Se/lhFA9T9JRkB9sK+/c1zQrEEihcUqhA7wjhsfSdn0Ap99cEPhsjoQQMEegnEU7O7L2D21pQo1XFR6VFFLgYBwMch8uXlAknpA9Rn/AB4TLE9hAIQhAIQhAxMSeKmJPAaVpH3EkK0j7iAW8kKMj7eSFGA7SKiJJFRAygYQgc6+0Zeh76jTGc0bb3vmzkj6CVNN13x3hq7XueeRTZEHyVF5epM1jZ2yK1wtRqNN3FCmalUr+Cn+YwGM7P7L3XGs7eoTqNS2oknxbQM/WcYTrHc/cmpsi1J/DTKeSsRA3KEIQCEIQCEIQMTEnipiTwGlaR9xJCtI+4gFvJCjI+3khRgO0ioiSRUQMoQgYHI+9Wnp2teD/j59VU/2y0/Z+2CGsLuo4OL1+D/FqjAkedVh/BErLe+f9MXn/MT+qSX1uYtuHsi2H5hUf+U7GBy1d2zUnem4w9N2Rh4MpII9ROqdztLTsi1+KMfVyZz1vRthS2reKvT90FvNgHP1Yzo/daMbJsv+mX+cwNqhCEAhCEAhCEDExJ4qYk8BpWkfcSQrSPuIBbyQoyPt5IUYDtIqIkkVEDKeE4nshe2t1wbC6f8ALa1vUoRn6wOSO0O0Td3devz+3r1HHyLHSvpgTrnsds02tjbUDnNK3pq2Rg6tOWB8yZyj2Hs2r7QtKajJa6ok/vVcMx8lUnynY0DmDfpspqG1KlQj3bpEqIc5zhQh+WCstvcTtc3Gy0VutrUej0x7oAZfnycTSfaWpYq2TfmpV19GQ/3pI+zTcZpXqfkq0G/lK4/8cC6YQhAIQhAIQhAxMSeKmJPAaVpH3EkK0j7iAW8kKMj7eSFGA7SKiJJFRAymqb1amnZN58bcj1IE2uaNvqraNkXH63DX1dRApvcLaCptZCRnhUar/I4Cj+lOnZzh7O1dV2jUU/eqWr6fJlJ+k6PgUV7TCe/Yt4rdD0NE/wB6KezL/v8A/wBn/wCxHvtKW4NtaVPxJcVEHyZAT/ViMPZnqDVfrkaiLQgeIBrgn9oesC84QhAIQhAIQhAxMSeKmJPAaVpH3EkK0j7iB5QMkKRkbSMe02gP6ZiwMaI8VDwF8zQ99uzGuNlVdBANBkqkE4yq/eHoc+U3fXNc3jUXq7Mu0pqzO1u2FUZJ6EgAdTgQKm9nLZIqXVxcFjm2pU0VfHi68sT8BS/a+E6BlCezdWYVbxQPs2pUGZvB1Zwi5+Idz/Bl7aoGhb89m062y3eoxU21RalMgZy5ygpn4HX/ADSD9nLZiLaV7jH2lWvwyfCmighR4c3J9PCP9/aVqlhTp0KdWpruk4gpozHSFYjIA6asekW3HbFuLKwcXCGm1a4aoiMMMEKIuWX8OSvSBZOYZiWuGuArmGYlrhrgK5hmJa4aoChMRqGBeJVHgJVjI+uY7qtGVYwKKud8F4GUolBQiaXDAsHcHnUHTT8ucxst8t+h99bZxnJGgry7xkGV05yT8SZjAt2lv0rjObSgTq5YqOMLz908jk9OfwPLw8Tfrce5m1oZD5qYdhrTH3VyDoPx59OkqTMIF00N/JCDXZBqmTnTcaVx3HnTJz/8kJeb7L51qqqUKZqEcNlBJpL3gZ5OT4keUrHM8gW1/nzuQRi2tgORf3nyzYwxyMYyefTzkNfb39oVadVNVNOMV0tTUq1IDqEYHv8AjK+hA3XZG9PaVtT4a1g4BJBrLrYZ6jUeZHzkndb6dougVf3Ojd7rT5np3EkDp9ZW8IFmbS3031VFWmtGi4qBi6AnUg6UyrZ5Z6nrEqu+naR6G2X5UvpzMrmeQLTsd+N6v6Sla1On4WTHXJ5Hv5ekVrb9Ls/dt7Ven5z8+/vlUQgb/db4dpuCNdFc55pSAIBBGM5+P0EjdkbxdoUKlNmua9REqKzo751qD7yEkEgEcpqUIFpXO+u7Ny1REpcABwlFgehYFXdgclwB3cuZi3a3fG1zQehb0WpcWkqmqap1KTjWFUDp1AOfj8JU8IG7bJ3lXVK6FxVPFzTVXTVoD6VZUYnBwfePdHtDezdipVZwhStnSo/2XuuF0HvOWUknroleT0C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" name="Picture 2" descr="Ballett, Tanz, Tanzen, Elegan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347" y="1700808"/>
            <a:ext cx="937473" cy="12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ubiks Cube, Rätsel, Spielen, Spi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347" y="3573016"/>
            <a:ext cx="1172843" cy="120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erz, Liebe, Rot, Valentine, Romantis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071" y="5301208"/>
            <a:ext cx="1132840" cy="106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de-DE" sz="3600" dirty="0"/>
              <a:t>Gleichgewicht halten </a:t>
            </a:r>
            <a:r>
              <a:rPr lang="de-DE" dirty="0"/>
              <a:t>(balancieren</a:t>
            </a:r>
            <a:r>
              <a:rPr lang="de-DE" sz="2300" dirty="0"/>
              <a:t>,</a:t>
            </a:r>
            <a:r>
              <a:rPr lang="de-DE" dirty="0"/>
              <a:t> klettern</a:t>
            </a:r>
            <a:r>
              <a:rPr lang="de-DE" sz="2300" dirty="0"/>
              <a:t>..)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Geschicklichkeit </a:t>
            </a:r>
            <a:r>
              <a:rPr lang="de-DE" dirty="0"/>
              <a:t>(Bewegungsabläufe nachvollziehen, Rhythmus)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Hüpfen </a:t>
            </a:r>
            <a:r>
              <a:rPr lang="de-DE" dirty="0"/>
              <a:t>(auf einem Bein, rückwärts..)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Treppen steigen </a:t>
            </a:r>
            <a:r>
              <a:rPr lang="de-DE" dirty="0"/>
              <a:t>(mit wechselnden Füßen)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Ball werfen und fangen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Alleine anziehen </a:t>
            </a:r>
            <a:r>
              <a:rPr lang="de-DE" sz="2300" dirty="0"/>
              <a:t>(Verschlüsse: Reißverschluss, Knopf, Schleife)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Umgang mit Materialien </a:t>
            </a:r>
            <a:r>
              <a:rPr lang="de-DE" sz="2300" dirty="0"/>
              <a:t>(</a:t>
            </a:r>
            <a:r>
              <a:rPr lang="de-DE" sz="2100" dirty="0"/>
              <a:t>Klebstoff, Stifthaltung, Papier falten, Schere, Perlen fädeln, Bilder ausmalen, Umgang mit Messer und Gabel…)</a:t>
            </a:r>
          </a:p>
          <a:p>
            <a:pPr>
              <a:lnSpc>
                <a:spcPct val="150000"/>
              </a:lnSpc>
            </a:pPr>
            <a:endParaRPr lang="de-DE" sz="2100" dirty="0"/>
          </a:p>
          <a:p>
            <a:endParaRPr lang="de-DE" sz="3200" dirty="0"/>
          </a:p>
          <a:p>
            <a:endParaRPr lang="de-DE" sz="3200" dirty="0"/>
          </a:p>
          <a:p>
            <a:endParaRPr lang="de-DE" sz="3200" dirty="0"/>
          </a:p>
          <a:p>
            <a:endParaRPr lang="de-DE" dirty="0"/>
          </a:p>
        </p:txBody>
      </p:sp>
      <p:pic>
        <p:nvPicPr>
          <p:cNvPr id="5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755576" y="260648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körperlich</a:t>
            </a:r>
          </a:p>
        </p:txBody>
      </p:sp>
      <p:pic>
        <p:nvPicPr>
          <p:cNvPr id="3074" name="Picture 2" descr="Ballett, Tanz, Tanzen, Elegan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700" y="2996952"/>
            <a:ext cx="156827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3000" dirty="0"/>
              <a:t>Neugierde, Interesse </a:t>
            </a:r>
            <a:r>
              <a:rPr lang="de-DE" sz="1600" dirty="0"/>
              <a:t>(sich für Neues begeistern, Wissensfragen stellen, sich selbst motivieren, von selbst lesen und schreiben wollen)</a:t>
            </a:r>
          </a:p>
          <a:p>
            <a:pPr>
              <a:lnSpc>
                <a:spcPct val="150000"/>
              </a:lnSpc>
            </a:pPr>
            <a:r>
              <a:rPr lang="de-DE" sz="3000" dirty="0"/>
              <a:t>Sprache </a:t>
            </a:r>
            <a:r>
              <a:rPr lang="de-DE" sz="1700" dirty="0"/>
              <a:t>(ganze Sätze, richtige Artikulation, Sprechtempo)</a:t>
            </a:r>
          </a:p>
          <a:p>
            <a:pPr>
              <a:lnSpc>
                <a:spcPct val="150000"/>
              </a:lnSpc>
            </a:pPr>
            <a:r>
              <a:rPr lang="de-DE" sz="3000" dirty="0"/>
              <a:t>Merkfähigkeit </a:t>
            </a:r>
            <a:r>
              <a:rPr lang="de-DE" sz="1600" dirty="0"/>
              <a:t>(mehrteilige Arbeitsaufträge, Personalien: Name, Alter, Adresse)</a:t>
            </a:r>
          </a:p>
          <a:p>
            <a:pPr>
              <a:lnSpc>
                <a:spcPct val="150000"/>
              </a:lnSpc>
            </a:pPr>
            <a:r>
              <a:rPr lang="de-DE" sz="3000" dirty="0"/>
              <a:t>Wahrnehmung </a:t>
            </a:r>
            <a:r>
              <a:rPr lang="de-DE" sz="1600" dirty="0"/>
              <a:t>(Orientierung in Raum und Zeit, Einzelheiten beachten, Serien erkennen- Bildergeschichte, Inhalte erschließen und ordnen –Puzzle)</a:t>
            </a:r>
          </a:p>
          <a:p>
            <a:pPr>
              <a:lnSpc>
                <a:spcPct val="150000"/>
              </a:lnSpc>
            </a:pPr>
            <a:r>
              <a:rPr lang="de-DE" sz="3000" dirty="0"/>
              <a:t>erstes mathematisches Grundwissen </a:t>
            </a:r>
            <a:r>
              <a:rPr lang="de-DE" sz="1700" dirty="0"/>
              <a:t>(zum Beispiel: Formen und Farben, von 1-10 zählen, eine Menge bis 5 erfassen, Würfelbilder erkennen..)</a:t>
            </a:r>
          </a:p>
          <a:p>
            <a:pPr>
              <a:lnSpc>
                <a:spcPct val="150000"/>
              </a:lnSpc>
            </a:pPr>
            <a:endParaRPr lang="de-DE" sz="1700" dirty="0"/>
          </a:p>
          <a:p>
            <a:endParaRPr lang="de-DE" sz="3000" dirty="0"/>
          </a:p>
          <a:p>
            <a:endParaRPr lang="de-DE" sz="3600" dirty="0"/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55576" y="18864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geistig</a:t>
            </a:r>
          </a:p>
        </p:txBody>
      </p:sp>
      <p:pic>
        <p:nvPicPr>
          <p:cNvPr id="5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sz="3600" dirty="0"/>
              <a:t>Kontaktfähigkeit </a:t>
            </a:r>
            <a:r>
              <a:rPr lang="de-DE" sz="1700" dirty="0"/>
              <a:t>(geht auf andere zu, kann sich in eine Gruppe einordnen, zeigt Kooperationsfähigkeit, kann mitfühlen und über Gefühle sprechen, kann Konflikte verarbeiten)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Anstrengungsbereitschaft </a:t>
            </a:r>
            <a:r>
              <a:rPr lang="de-DE" sz="2100" dirty="0"/>
              <a:t>(gibt nicht gleich auf)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Zuhören </a:t>
            </a:r>
            <a:r>
              <a:rPr lang="de-DE" sz="2100" dirty="0"/>
              <a:t>(kann dem Inhalt einer Geschichte folgen, hört anderen zu)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Hilfsbereitschaft </a:t>
            </a:r>
            <a:r>
              <a:rPr lang="de-DE" sz="2100" dirty="0"/>
              <a:t>(hilft anderen gerne, gibt etwas ab) 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Verantwortung, Selbstständigkeit </a:t>
            </a:r>
            <a:r>
              <a:rPr lang="de-DE" sz="2100" dirty="0"/>
              <a:t>(kann sich an- und ausziehen, Toilettengang, Ordnung halten..)</a:t>
            </a:r>
          </a:p>
          <a:p>
            <a:pPr>
              <a:lnSpc>
                <a:spcPct val="150000"/>
              </a:lnSpc>
            </a:pPr>
            <a:r>
              <a:rPr lang="de-DE" sz="3600" dirty="0"/>
              <a:t>Konzentration </a:t>
            </a:r>
            <a:r>
              <a:rPr lang="de-DE" sz="1700" dirty="0"/>
              <a:t>(ausdauernd und einfallsreich spielen, an einer Sache bleiben)</a:t>
            </a:r>
          </a:p>
          <a:p>
            <a:endParaRPr lang="de-DE" sz="3600" dirty="0"/>
          </a:p>
          <a:p>
            <a:endParaRPr lang="de-DE" sz="3600" dirty="0"/>
          </a:p>
          <a:p>
            <a:endParaRPr lang="de-DE" sz="3600" dirty="0"/>
          </a:p>
          <a:p>
            <a:endParaRPr lang="de-DE" sz="3600" dirty="0"/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55576" y="18864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0" lang="de-DE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ozial</a:t>
            </a: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-emotional</a:t>
            </a:r>
          </a:p>
        </p:txBody>
      </p:sp>
      <p:pic>
        <p:nvPicPr>
          <p:cNvPr id="6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Was können Sie als Eltern tun</a:t>
            </a:r>
            <a:r>
              <a:rPr lang="de-DE" sz="42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7776864" cy="48245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de-DE" sz="2800" dirty="0"/>
              <a:t> viel miteinander sprechen, zuhören </a:t>
            </a:r>
            <a:r>
              <a:rPr lang="de-DE" sz="1700" dirty="0"/>
              <a:t>(Sachverhalte erzählen, Meinungen austauschen, gemeinsam Lösungen suchen)</a:t>
            </a:r>
          </a:p>
          <a:p>
            <a:pPr>
              <a:lnSpc>
                <a:spcPct val="170000"/>
              </a:lnSpc>
            </a:pPr>
            <a:r>
              <a:rPr lang="de-DE" sz="2800" dirty="0"/>
              <a:t> vorlesen </a:t>
            </a:r>
            <a:r>
              <a:rPr lang="de-DE" sz="2000" dirty="0"/>
              <a:t>(alternativ Hörspiele) </a:t>
            </a:r>
            <a:r>
              <a:rPr lang="de-DE" sz="1700" dirty="0"/>
              <a:t>Bilderbücher anschauen und dazu erzählen lassen, Einzelheiten erkennen und benennen,</a:t>
            </a:r>
          </a:p>
          <a:p>
            <a:pPr>
              <a:lnSpc>
                <a:spcPct val="170000"/>
              </a:lnSpc>
            </a:pPr>
            <a:r>
              <a:rPr lang="de-DE" sz="2800" dirty="0"/>
              <a:t> gemeinsame Spiele </a:t>
            </a:r>
            <a:r>
              <a:rPr lang="de-DE" sz="1700" dirty="0"/>
              <a:t>(Würfelspiele, Brettspiele, Memory: Mengenerfassung, Zahlverständnis, Farben, Spielregeln kennen und einhalten, Niederlagen aushalten, Gedächtnis….) </a:t>
            </a:r>
          </a:p>
          <a:p>
            <a:pPr>
              <a:lnSpc>
                <a:spcPct val="170000"/>
              </a:lnSpc>
            </a:pPr>
            <a:r>
              <a:rPr lang="de-DE" sz="2800" dirty="0"/>
              <a:t> Alltagserfahrungen ermöglichen </a:t>
            </a:r>
            <a:r>
              <a:rPr lang="de-DE" sz="1900" dirty="0"/>
              <a:t>(gemeinsames Einkaufen, im Haushalt helfen, Tisch decken, aufräumen, Wäsche und Socken sortieren, basteln, Ausflüge…)</a:t>
            </a:r>
          </a:p>
          <a:p>
            <a:pPr>
              <a:lnSpc>
                <a:spcPct val="170000"/>
              </a:lnSpc>
            </a:pPr>
            <a:r>
              <a:rPr lang="de-DE" sz="2800" dirty="0"/>
              <a:t> Rituale, Zeit füreinander nehmen</a:t>
            </a:r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… um nicht zu vergessen!</a:t>
            </a:r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562708" y="2060848"/>
            <a:ext cx="8202252" cy="417646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5900" dirty="0"/>
              <a:t> </a:t>
            </a:r>
            <a:r>
              <a:rPr lang="de-DE" sz="8600" dirty="0"/>
              <a:t>gesunde Lebensführung </a:t>
            </a:r>
            <a:r>
              <a:rPr lang="de-DE" sz="6200" dirty="0"/>
              <a:t>(ausreichend Schlaf, Bewegung an der 				   frischen Luft, vitaminreiche Ernährung)</a:t>
            </a:r>
          </a:p>
          <a:p>
            <a:pPr>
              <a:lnSpc>
                <a:spcPct val="150000"/>
              </a:lnSpc>
            </a:pPr>
            <a:r>
              <a:rPr lang="de-DE" sz="8600" dirty="0"/>
              <a:t> konsequente Erziehung </a:t>
            </a:r>
            <a:r>
              <a:rPr lang="de-DE" sz="4900" dirty="0"/>
              <a:t>(Regeln und Grenzen einhalten können, andere ausreden lassen, Kompromisse aushalten)</a:t>
            </a:r>
          </a:p>
          <a:p>
            <a:pPr>
              <a:lnSpc>
                <a:spcPct val="150000"/>
              </a:lnSpc>
            </a:pPr>
            <a:r>
              <a:rPr lang="de-DE" sz="8600" dirty="0"/>
              <a:t> begrenzte Medienzeit </a:t>
            </a:r>
            <a:r>
              <a:rPr lang="de-DE" sz="4900" dirty="0"/>
              <a:t>(so wenig wie möglich, aber viel analoges Tun)</a:t>
            </a:r>
          </a:p>
          <a:p>
            <a:pPr>
              <a:lnSpc>
                <a:spcPct val="150000"/>
              </a:lnSpc>
            </a:pPr>
            <a:r>
              <a:rPr lang="de-DE" sz="8600" dirty="0"/>
              <a:t> ausreichender Impfschutz (Masernschutzimpfung)</a:t>
            </a:r>
          </a:p>
          <a:p>
            <a:pPr>
              <a:buNone/>
            </a:pPr>
            <a:endParaRPr lang="de-DE" sz="4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Willkommen bei uns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424936" cy="475252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sz="4000" dirty="0"/>
              <a:t> </a:t>
            </a:r>
            <a:r>
              <a:rPr lang="de-DE" sz="4800" dirty="0"/>
              <a:t>Ein Schulbesuch am </a:t>
            </a:r>
            <a:r>
              <a:rPr lang="de-DE" sz="4800" b="1" u="sng" dirty="0"/>
              <a:t>Vormittag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4800" dirty="0"/>
              <a:t>	</a:t>
            </a:r>
            <a:r>
              <a:rPr lang="de-DE" sz="4000" b="1" dirty="0"/>
              <a:t>9.25 Uhr – 10.30 Uhr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4000" b="1" dirty="0"/>
              <a:t>   </a:t>
            </a:r>
            <a:r>
              <a:rPr lang="de-DE" sz="2000" b="1" dirty="0"/>
              <a:t>(dieses Angebot ist auch in diesem Jahr abhängig vom Pandemiegeschehen)</a:t>
            </a:r>
            <a:r>
              <a:rPr lang="de-DE" sz="4000" b="1" dirty="0"/>
              <a:t> </a:t>
            </a:r>
          </a:p>
          <a:p>
            <a:pPr>
              <a:lnSpc>
                <a:spcPct val="150000"/>
              </a:lnSpc>
            </a:pPr>
            <a:r>
              <a:rPr lang="de-DE" sz="4000" dirty="0"/>
              <a:t> Elterngespräch (nach Bedarf)</a:t>
            </a:r>
          </a:p>
          <a:p>
            <a:endParaRPr lang="de-DE" sz="4000" dirty="0"/>
          </a:p>
        </p:txBody>
      </p:sp>
      <p:pic>
        <p:nvPicPr>
          <p:cNvPr id="4" name="Picture 2" descr="Lo_Eugen_Bolz_rgb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800200" cy="120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688</Words>
  <Application>Microsoft Office PowerPoint</Application>
  <PresentationFormat>Bildschirmpräsentation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Galathea</vt:lpstr>
      <vt:lpstr>        2022                       Informationen zur        Schulbereitschaft </vt:lpstr>
      <vt:lpstr>Schulbereitschaft </vt:lpstr>
      <vt:lpstr>Schulbereitschaft umfasst folgende Bereiche:</vt:lpstr>
      <vt:lpstr>PowerPoint-Präsentation</vt:lpstr>
      <vt:lpstr>PowerPoint-Präsentation</vt:lpstr>
      <vt:lpstr>PowerPoint-Präsentation</vt:lpstr>
      <vt:lpstr>Was können Sie als Eltern tun?</vt:lpstr>
      <vt:lpstr>… um nicht zu vergessen!</vt:lpstr>
      <vt:lpstr>Willkommen bei uns</vt:lpstr>
      <vt:lpstr>Termine</vt:lpstr>
      <vt:lpstr>Unterrichtszeiten im Halbtag</vt:lpstr>
      <vt:lpstr>Unterrichtszeiten im Ganztag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zum Thema Schulfähigkeit  26.11.2014</dc:title>
  <dc:creator>Lehrer</dc:creator>
  <cp:lastModifiedBy>Michael Baumgartner-Grießhaber</cp:lastModifiedBy>
  <cp:revision>168</cp:revision>
  <cp:lastPrinted>2018-11-19T11:46:06Z</cp:lastPrinted>
  <dcterms:created xsi:type="dcterms:W3CDTF">2014-11-18T13:04:01Z</dcterms:created>
  <dcterms:modified xsi:type="dcterms:W3CDTF">2022-01-10T11:48:27Z</dcterms:modified>
</cp:coreProperties>
</file>